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7"/>
  </p:notesMasterIdLst>
  <p:handoutMasterIdLst>
    <p:handoutMasterId r:id="rId118"/>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290" r:id="rId69"/>
    <p:sldId id="291" r:id="rId70"/>
    <p:sldId id="293" r:id="rId71"/>
    <p:sldId id="336" r:id="rId72"/>
    <p:sldId id="294" r:id="rId73"/>
    <p:sldId id="443" r:id="rId74"/>
    <p:sldId id="304" r:id="rId75"/>
    <p:sldId id="298" r:id="rId76"/>
    <p:sldId id="444" r:id="rId77"/>
    <p:sldId id="445" r:id="rId78"/>
    <p:sldId id="303" r:id="rId79"/>
    <p:sldId id="305" r:id="rId80"/>
    <p:sldId id="307" r:id="rId81"/>
    <p:sldId id="308" r:id="rId82"/>
    <p:sldId id="310" r:id="rId83"/>
    <p:sldId id="313" r:id="rId84"/>
    <p:sldId id="314" r:id="rId85"/>
    <p:sldId id="337" r:id="rId86"/>
    <p:sldId id="446" r:id="rId87"/>
    <p:sldId id="339" r:id="rId88"/>
    <p:sldId id="319" r:id="rId89"/>
    <p:sldId id="448" r:id="rId90"/>
    <p:sldId id="449" r:id="rId91"/>
    <p:sldId id="450" r:id="rId92"/>
    <p:sldId id="320" r:id="rId93"/>
    <p:sldId id="329" r:id="rId94"/>
    <p:sldId id="330" r:id="rId95"/>
    <p:sldId id="322" r:id="rId96"/>
    <p:sldId id="415" r:id="rId97"/>
    <p:sldId id="416" r:id="rId98"/>
    <p:sldId id="417" r:id="rId99"/>
    <p:sldId id="420" r:id="rId100"/>
    <p:sldId id="421" r:id="rId101"/>
    <p:sldId id="422" r:id="rId102"/>
    <p:sldId id="418" r:id="rId103"/>
    <p:sldId id="423" r:id="rId104"/>
    <p:sldId id="424" r:id="rId105"/>
    <p:sldId id="425" r:id="rId106"/>
    <p:sldId id="426" r:id="rId107"/>
    <p:sldId id="427" r:id="rId108"/>
    <p:sldId id="428" r:id="rId109"/>
    <p:sldId id="431" r:id="rId110"/>
    <p:sldId id="429" r:id="rId111"/>
    <p:sldId id="432" r:id="rId112"/>
    <p:sldId id="434" r:id="rId113"/>
    <p:sldId id="430" r:id="rId114"/>
    <p:sldId id="433" r:id="rId115"/>
    <p:sldId id="326" r:id="rId1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18"/>
    <p:restoredTop sz="96281"/>
  </p:normalViewPr>
  <p:slideViewPr>
    <p:cSldViewPr>
      <p:cViewPr varScale="1">
        <p:scale>
          <a:sx n="122" d="100"/>
          <a:sy n="122" d="100"/>
        </p:scale>
        <p:origin x="208" y="29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22/02/22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22/02/22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79</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95</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115</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80</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81</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82</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83</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84</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86</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88</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92</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115</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t>A class is like a type definition. No data is allocated until an object is created from the class</a:t>
            </a:r>
          </a:p>
          <a:p>
            <a:r>
              <a:rPr lang="en-GB" sz="2400" dirty="0"/>
              <a:t>The creation of an object is called instantiation.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2400" dirty="0"/>
              <a:t>Creation of an object is made with the keyword </a:t>
            </a:r>
            <a:r>
              <a:rPr lang="en-US" sz="2400" dirty="0">
                <a:solidFill>
                  <a:schemeClr val="accent6">
                    <a:lumMod val="75000"/>
                  </a:schemeClr>
                </a:solidFill>
              </a:rPr>
              <a:t>new</a:t>
            </a:r>
            <a:r>
              <a:rPr lang="en-US" sz="2400" dirty="0"/>
              <a:t> which creates a new instance of the specified class, and allocates it in memory (heap) </a:t>
            </a:r>
          </a:p>
          <a:p>
            <a:pPr lvl="1"/>
            <a:r>
              <a:rPr lang="en-US" sz="2000" dirty="0">
                <a:solidFill>
                  <a:schemeClr val="accent6">
                    <a:lumMod val="75000"/>
                  </a:schemeClr>
                </a:solidFill>
              </a:rPr>
              <a:t>new</a:t>
            </a:r>
            <a:r>
              <a:rPr lang="en-US" sz="2000" dirty="0"/>
              <a:t> calls the constructor method of the class (</a:t>
            </a:r>
            <a:r>
              <a:rPr lang="en-US" sz="2000" dirty="0">
                <a:solidFill>
                  <a:srgbClr val="E46C0A"/>
                </a:solidFill>
              </a:rPr>
              <a:t>a method without return type and with the same name of the Class</a:t>
            </a:r>
            <a:r>
              <a:rPr lang="en-US" sz="2000" dirty="0"/>
              <a:t>) </a:t>
            </a:r>
          </a:p>
          <a:p>
            <a:pPr lvl="1"/>
            <a:r>
              <a:rPr lang="en-US" sz="2000" dirty="0">
                <a:solidFill>
                  <a:schemeClr val="accent6">
                    <a:lumMod val="75000"/>
                  </a:schemeClr>
                </a:solidFill>
              </a:rPr>
              <a:t>new</a:t>
            </a:r>
            <a:r>
              <a:rPr lang="en-US" sz="2000" dirty="0"/>
              <a:t> returns a reference to the portion of memory containing the created object </a:t>
            </a:r>
          </a:p>
          <a:p>
            <a:endParaRPr lang="en-US" sz="24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en-US" sz="2000" dirty="0">
                <a:latin typeface="Consolas" panose="020B0609020204030204" pitchFamily="49" charset="0"/>
                <a:cs typeface="Consolas" panose="020B0609020204030204" pitchFamily="49" charset="0"/>
              </a:rPr>
              <a:t>Car c1 = new Car(Red, Fiat, False); </a:t>
            </a:r>
          </a:p>
          <a:p>
            <a:pPr marL="0" indent="0">
              <a:buNone/>
            </a:pPr>
            <a:r>
              <a:rPr lang="en-US" sz="2000" dirty="0">
                <a:latin typeface="Consolas" panose="020B0609020204030204" pitchFamily="49" charset="0"/>
                <a:cs typeface="Consolas" panose="020B0609020204030204" pitchFamily="49" charset="0"/>
              </a:rPr>
              <a:t>Car c2 = c1;</a:t>
            </a:r>
          </a:p>
          <a:p>
            <a:pPr marL="0" indent="0">
              <a:buNone/>
            </a:pPr>
            <a:r>
              <a:rPr lang="en-US" sz="2000" dirty="0">
                <a:latin typeface="Consolas" panose="020B0609020204030204" pitchFamily="49" charset="0"/>
                <a:cs typeface="Consolas" panose="020B0609020204030204" pitchFamily="49" charset="0"/>
              </a:rPr>
              <a:t>Car c3 = new Car(White, BMW, True)</a:t>
            </a:r>
          </a:p>
          <a:p>
            <a:endParaRPr lang="en-IT"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97600" y="3230115"/>
            <a:ext cx="5545782" cy="1855069"/>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In simple words, == checks if both objects point to the same memory location whereas .equals() evaluates to the comparison of values in the objects.</a:t>
            </a:r>
          </a:p>
          <a:p>
            <a:r>
              <a:rPr lang="en-GB" sz="2000" dirty="0"/>
              <a:t>If a class does not override the equals method, then by default, it uses the equals(Object o) method of the closest parent class that has overridden this method. </a:t>
            </a:r>
            <a:endParaRPr lang="en-IT" sz="2000" dirty="0"/>
          </a:p>
          <a:p>
            <a:pPr marL="0" indent="0">
              <a:buNone/>
            </a:pPr>
            <a:endParaRPr lang="it-IT"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Car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boolean</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isOn</a:t>
            </a:r>
            <a:r>
              <a:rPr lang="it-IT" dirty="0">
                <a:latin typeface="Consolas" panose="020B0609020204030204" pitchFamily="49" charset="0"/>
                <a:cs typeface="Consolas" panose="020B0609020204030204" pitchFamily="49" charset="0"/>
              </a:rPr>
              <a:t>;</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Car(</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brand, </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color) {</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this.isOn</a:t>
            </a:r>
            <a:r>
              <a:rPr lang="it-IT" dirty="0">
                <a:latin typeface="Consolas" panose="020B0609020204030204" pitchFamily="49" charset="0"/>
                <a:cs typeface="Consolas" panose="020B0609020204030204" pitchFamily="49" charset="0"/>
              </a:rPr>
              <a:t> = false;</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this.brand</a:t>
            </a:r>
            <a:r>
              <a:rPr lang="it-IT" dirty="0">
                <a:latin typeface="Consolas" panose="020B0609020204030204" pitchFamily="49" charset="0"/>
                <a:cs typeface="Consolas" panose="020B0609020204030204" pitchFamily="49" charset="0"/>
              </a:rPr>
              <a:t> = brand;</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this.color</a:t>
            </a:r>
            <a:r>
              <a:rPr lang="it-IT" dirty="0">
                <a:latin typeface="Consolas" panose="020B0609020204030204" pitchFamily="49" charset="0"/>
                <a:cs typeface="Consolas" panose="020B0609020204030204" pitchFamily="49" charset="0"/>
              </a:rPr>
              <a:t> = color;</a:t>
            </a:r>
          </a:p>
          <a:p>
            <a:pPr marL="0" indent="0">
              <a:buNone/>
            </a:pPr>
            <a:r>
              <a:rPr lang="it-IT" dirty="0">
                <a:latin typeface="Consolas" panose="020B0609020204030204" pitchFamily="49" charset="0"/>
                <a:cs typeface="Consolas" panose="020B0609020204030204" pitchFamily="49" charset="0"/>
              </a:rPr>
              <a:t>    }	</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		Car c1 = new Car("BMW", "M6");</a:t>
            </a:r>
          </a:p>
          <a:p>
            <a:pPr marL="0" indent="0">
              <a:buNone/>
            </a:pPr>
            <a:r>
              <a:rPr lang="it-IT" dirty="0">
                <a:latin typeface="Consolas" panose="020B0609020204030204" pitchFamily="49" charset="0"/>
                <a:cs typeface="Consolas" panose="020B0609020204030204" pitchFamily="49" charset="0"/>
              </a:rPr>
              <a:t>		Car c2 = new Car("BMW", "M6");</a:t>
            </a: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 == c2);      </a:t>
            </a:r>
            <a:r>
              <a:rPr lang="it-IT" dirty="0">
                <a:solidFill>
                  <a:schemeClr val="accent6">
                    <a:lumMod val="75000"/>
                  </a:schemeClr>
                </a:solidFill>
                <a:latin typeface="Consolas" panose="020B0609020204030204" pitchFamily="49" charset="0"/>
                <a:cs typeface="Consolas" panose="020B0609020204030204" pitchFamily="49" charset="0"/>
              </a:rPr>
              <a:t>// false!</a:t>
            </a: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(c1.equals(c2)); </a:t>
            </a:r>
            <a:r>
              <a:rPr lang="it-IT"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dirty="0">
                <a:latin typeface="Consolas" panose="020B0609020204030204" pitchFamily="49" charset="0"/>
                <a:cs typeface="Consolas" panose="020B0609020204030204" pitchFamily="49" charset="0"/>
              </a:rPr>
              <a:t>	}</a:t>
            </a:r>
          </a:p>
          <a:p>
            <a:pPr marL="0" indent="0">
              <a:buNone/>
            </a:pP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endParaRPr lang="it-IT" dirty="0">
              <a:latin typeface="Consolas" panose="020B0609020204030204" pitchFamily="49" charset="0"/>
              <a:cs typeface="Consolas" panose="020B0609020204030204" pitchFamily="49" charset="0"/>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this.licencePlate</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licencePlate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if</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not</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overridden</a:t>
            </a:r>
            <a:r>
              <a:rPr lang="it-IT" sz="12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equals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behaves</a:t>
            </a:r>
            <a:r>
              <a:rPr lang="it-IT" sz="1200" b="1" dirty="0">
                <a:solidFill>
                  <a:schemeClr val="accent6">
                    <a:lumMod val="75000"/>
                  </a:schemeClr>
                </a:solidFill>
                <a:latin typeface="Consolas" panose="020B0609020204030204" pitchFamily="49" charset="0"/>
                <a:cs typeface="Consolas" panose="020B0609020204030204" pitchFamily="49" charset="0"/>
              </a:rPr>
              <a:t> </a:t>
            </a:r>
            <a:r>
              <a:rPr lang="it-IT" sz="1200" b="1" dirty="0" err="1">
                <a:solidFill>
                  <a:schemeClr val="accent6">
                    <a:lumMod val="75000"/>
                  </a:schemeClr>
                </a:solidFill>
                <a:latin typeface="Consolas" panose="020B0609020204030204" pitchFamily="49" charset="0"/>
                <a:cs typeface="Consolas" panose="020B0609020204030204" pitchFamily="49" charset="0"/>
              </a:rPr>
              <a:t>like</a:t>
            </a:r>
            <a:r>
              <a:rPr lang="it-IT" sz="12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200" dirty="0">
                <a:latin typeface="Consolas" panose="020B0609020204030204" pitchFamily="49" charset="0"/>
                <a:cs typeface="Consolas" panose="020B0609020204030204" pitchFamily="49" charset="0"/>
              </a:rPr>
              <a:t>	@Override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public </a:t>
            </a:r>
            <a:r>
              <a:rPr lang="en-GB" sz="1200" dirty="0" err="1">
                <a:latin typeface="Consolas" panose="020B0609020204030204" pitchFamily="49" charset="0"/>
                <a:cs typeface="Consolas" panose="020B0609020204030204" pitchFamily="49" charset="0"/>
              </a:rPr>
              <a:t>boolean</a:t>
            </a:r>
            <a:r>
              <a:rPr lang="en-GB" sz="1200" dirty="0">
                <a:latin typeface="Consolas" panose="020B0609020204030204" pitchFamily="49" charset="0"/>
                <a:cs typeface="Consolas" panose="020B0609020204030204" pitchFamily="49" charset="0"/>
              </a:rPr>
              <a:t> equals(Object o) {</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(this ==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true;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if (o == null || </a:t>
            </a:r>
            <a:r>
              <a:rPr lang="en-GB" sz="1200" dirty="0" err="1">
                <a:latin typeface="Consolas" panose="020B0609020204030204" pitchFamily="49" charset="0"/>
                <a:cs typeface="Consolas" panose="020B0609020204030204" pitchFamily="49" charset="0"/>
              </a:rPr>
              <a:t>getClass</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o.getClass</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false;</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Car car = (Car) o;</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return </a:t>
            </a:r>
            <a:r>
              <a:rPr lang="en-GB" sz="1200" dirty="0" err="1">
                <a:latin typeface="Consolas" panose="020B0609020204030204" pitchFamily="49" charset="0"/>
                <a:cs typeface="Consolas" panose="020B0609020204030204" pitchFamily="49" charset="0"/>
              </a:rPr>
              <a:t>isOn</a:t>
            </a:r>
            <a:r>
              <a:rPr lang="en-GB" sz="1200" dirty="0">
                <a:latin typeface="Consolas" panose="020B0609020204030204" pitchFamily="49" charset="0"/>
                <a:cs typeface="Consolas" panose="020B0609020204030204" pitchFamily="49" charset="0"/>
              </a:rPr>
              <a:t> == </a:t>
            </a:r>
            <a:r>
              <a:rPr lang="en-GB" sz="1200" dirty="0" err="1">
                <a:latin typeface="Consolas" panose="020B0609020204030204" pitchFamily="49" charset="0"/>
                <a:cs typeface="Consolas" panose="020B0609020204030204" pitchFamily="49" charset="0"/>
              </a:rPr>
              <a:t>car.isOn</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(brand, </a:t>
            </a:r>
            <a:r>
              <a:rPr lang="en-GB" sz="1200" dirty="0" err="1">
                <a:latin typeface="Consolas" panose="020B0609020204030204" pitchFamily="49" charset="0"/>
                <a:cs typeface="Consolas" panose="020B0609020204030204" pitchFamily="49" charset="0"/>
              </a:rPr>
              <a:t>car.brand</a:t>
            </a:r>
            <a:r>
              <a:rPr lang="en-GB" sz="1200" dirty="0">
                <a:latin typeface="Consolas" panose="020B0609020204030204" pitchFamily="49" charset="0"/>
                <a:cs typeface="Consolas" panose="020B0609020204030204" pitchFamily="49" charset="0"/>
              </a:rPr>
              <a:t>) &amp;&amp; 			</a:t>
            </a:r>
            <a:r>
              <a:rPr lang="en-GB" sz="1200" dirty="0" err="1">
                <a:latin typeface="Consolas" panose="020B0609020204030204" pitchFamily="49" charset="0"/>
                <a:cs typeface="Consolas" panose="020B0609020204030204" pitchFamily="49" charset="0"/>
              </a:rPr>
              <a:t>Objects.</a:t>
            </a:r>
            <a:r>
              <a:rPr lang="en-GB" sz="1200" i="1" dirty="0" err="1">
                <a:latin typeface="Consolas" panose="020B0609020204030204" pitchFamily="49" charset="0"/>
                <a:cs typeface="Consolas" panose="020B0609020204030204" pitchFamily="49" charset="0"/>
              </a:rPr>
              <a:t>equals</a:t>
            </a:r>
            <a:r>
              <a:rPr lang="en-GB" sz="1200" dirty="0">
                <a:latin typeface="Consolas" panose="020B0609020204030204" pitchFamily="49" charset="0"/>
                <a:cs typeface="Consolas" panose="020B0609020204030204" pitchFamily="49" charset="0"/>
              </a:rPr>
              <a:t>(</a:t>
            </a:r>
            <a:r>
              <a:rPr lang="en-GB" sz="1200" dirty="0" err="1">
                <a:latin typeface="Consolas" panose="020B0609020204030204" pitchFamily="49" charset="0"/>
                <a:cs typeface="Consolas" panose="020B0609020204030204" pitchFamily="49" charset="0"/>
              </a:rPr>
              <a:t>color</a:t>
            </a:r>
            <a:r>
              <a:rPr lang="en-GB" sz="1200" dirty="0">
                <a:latin typeface="Consolas" panose="020B0609020204030204" pitchFamily="49" charset="0"/>
                <a:cs typeface="Consolas" panose="020B0609020204030204" pitchFamily="49" charset="0"/>
              </a:rPr>
              <a:t>, </a:t>
            </a:r>
            <a:r>
              <a:rPr lang="en-GB" sz="1200" dirty="0" err="1">
                <a:latin typeface="Consolas" panose="020B0609020204030204" pitchFamily="49" charset="0"/>
                <a:cs typeface="Consolas" panose="020B0609020204030204" pitchFamily="49" charset="0"/>
              </a:rPr>
              <a:t>car.color</a:t>
            </a:r>
            <a:r>
              <a:rPr lang="en-GB" sz="1200" dirty="0">
                <a:latin typeface="Consolas" panose="020B0609020204030204" pitchFamily="49" charset="0"/>
                <a:cs typeface="Consolas" panose="020B0609020204030204" pitchFamily="49" charset="0"/>
              </a:rPr>
              <a:t>);</a:t>
            </a:r>
            <a:br>
              <a:rPr lang="en-GB" sz="1200" dirty="0">
                <a:latin typeface="Consolas" panose="020B0609020204030204" pitchFamily="49" charset="0"/>
                <a:cs typeface="Consolas" panose="020B0609020204030204" pitchFamily="49" charset="0"/>
              </a:rPr>
            </a:br>
            <a:r>
              <a:rPr lang="en-GB" sz="1200" dirty="0">
                <a:latin typeface="Consolas" panose="020B0609020204030204" pitchFamily="49" charset="0"/>
                <a:cs typeface="Consolas" panose="020B0609020204030204" pitchFamily="49" charset="0"/>
              </a:rPr>
              <a:t>	}</a:t>
            </a:r>
            <a:br>
              <a:rPr lang="en-GB" sz="1200" dirty="0">
                <a:latin typeface="Consolas" panose="020B0609020204030204" pitchFamily="49" charset="0"/>
                <a:cs typeface="Consolas" panose="020B0609020204030204" pitchFamily="49" charset="0"/>
              </a:rPr>
            </a:br>
            <a:r>
              <a:rPr lang="it-IT" sz="12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000" dirty="0">
                <a:latin typeface="Consolas" panose="020B0609020204030204" pitchFamily="49" charset="0"/>
                <a:cs typeface="Consolas" panose="020B0609020204030204" pitchFamily="49" charset="0"/>
              </a:rPr>
              <a:t>public </a:t>
            </a:r>
            <a:r>
              <a:rPr lang="it-IT" sz="1000" dirty="0" err="1">
                <a:latin typeface="Consolas" panose="020B0609020204030204" pitchFamily="49" charset="0"/>
                <a:cs typeface="Consolas" panose="020B0609020204030204" pitchFamily="49" charset="0"/>
              </a:rPr>
              <a:t>class</a:t>
            </a:r>
            <a:r>
              <a:rPr lang="it-IT" sz="1000" dirty="0">
                <a:latin typeface="Consolas" panose="020B0609020204030204" pitchFamily="49" charset="0"/>
                <a:cs typeface="Consolas" panose="020B0609020204030204" pitchFamily="49" charset="0"/>
              </a:rPr>
              <a:t> Car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public Car(</a:t>
            </a:r>
            <a:r>
              <a:rPr lang="it-IT" sz="1000" dirty="0" err="1">
                <a:latin typeface="Consolas" panose="020B0609020204030204" pitchFamily="49" charset="0"/>
                <a:cs typeface="Consolas" panose="020B0609020204030204" pitchFamily="49" charset="0"/>
              </a:rPr>
              <a:t>boolean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String</a:t>
            </a: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this.isOn</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isOn</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r>
              <a:rPr lang="it-IT" sz="1000" dirty="0" err="1">
                <a:latin typeface="Consolas" panose="020B0609020204030204" pitchFamily="49" charset="0"/>
                <a:cs typeface="Consolas" panose="020B0609020204030204" pitchFamily="49" charset="0"/>
              </a:rPr>
              <a:t>this.licencePlate</a:t>
            </a:r>
            <a:r>
              <a:rPr lang="it-IT" sz="1000" dirty="0">
                <a:latin typeface="Consolas" panose="020B0609020204030204" pitchFamily="49" charset="0"/>
                <a:cs typeface="Consolas" panose="020B0609020204030204" pitchFamily="49" charset="0"/>
              </a:rPr>
              <a:t> = </a:t>
            </a:r>
            <a:r>
              <a:rPr lang="it-IT" sz="1000" dirty="0" err="1">
                <a:latin typeface="Consolas" panose="020B0609020204030204" pitchFamily="49" charset="0"/>
                <a:cs typeface="Consolas" panose="020B0609020204030204" pitchFamily="49" charset="0"/>
              </a:rPr>
              <a:t>licencePlate</a:t>
            </a:r>
            <a:r>
              <a:rPr lang="it-IT" sz="1000" dirty="0">
                <a:latin typeface="Consolas" panose="020B0609020204030204" pitchFamily="49" charset="0"/>
                <a:cs typeface="Consolas" panose="020B0609020204030204" pitchFamily="49" charset="0"/>
              </a:rPr>
              <a:t>;</a:t>
            </a:r>
          </a:p>
          <a:p>
            <a:pPr marL="0" indent="0">
              <a:buNone/>
            </a:pPr>
            <a:r>
              <a:rPr lang="it-IT" sz="1000" dirty="0">
                <a:latin typeface="Consolas" panose="020B0609020204030204" pitchFamily="49" charset="0"/>
                <a:cs typeface="Consolas" panose="020B0609020204030204" pitchFamily="49" charset="0"/>
              </a:rPr>
              <a:t>	}</a:t>
            </a:r>
          </a:p>
          <a:p>
            <a:pPr marL="0" indent="0">
              <a:buNone/>
            </a:pPr>
            <a:endParaRPr lang="it-IT" sz="1000" dirty="0">
              <a:latin typeface="Consolas" panose="020B0609020204030204" pitchFamily="49" charset="0"/>
              <a:cs typeface="Consolas" panose="020B0609020204030204" pitchFamily="49" charset="0"/>
            </a:endParaRPr>
          </a:p>
          <a:p>
            <a:pPr marL="0" indent="0">
              <a:buNone/>
            </a:pPr>
            <a:r>
              <a:rPr lang="it-IT" sz="1000" dirty="0">
                <a:latin typeface="Consolas" panose="020B0609020204030204" pitchFamily="49" charset="0"/>
                <a:cs typeface="Consolas" panose="020B0609020204030204" pitchFamily="49" charset="0"/>
              </a:rPr>
              <a:t>	</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if</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not</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overridden</a:t>
            </a:r>
            <a:r>
              <a:rPr lang="it-IT" sz="10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equals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behaves</a:t>
            </a:r>
            <a:r>
              <a:rPr lang="it-IT" sz="1000" b="1" dirty="0">
                <a:solidFill>
                  <a:schemeClr val="accent6">
                    <a:lumMod val="75000"/>
                  </a:schemeClr>
                </a:solidFill>
                <a:latin typeface="Consolas" panose="020B0609020204030204" pitchFamily="49" charset="0"/>
                <a:cs typeface="Consolas" panose="020B0609020204030204" pitchFamily="49" charset="0"/>
              </a:rPr>
              <a:t> </a:t>
            </a:r>
            <a:r>
              <a:rPr lang="it-IT" sz="1000" b="1" dirty="0" err="1">
                <a:solidFill>
                  <a:schemeClr val="accent6">
                    <a:lumMod val="75000"/>
                  </a:schemeClr>
                </a:solidFill>
                <a:latin typeface="Consolas" panose="020B0609020204030204" pitchFamily="49" charset="0"/>
                <a:cs typeface="Consolas" panose="020B0609020204030204" pitchFamily="49" charset="0"/>
              </a:rPr>
              <a:t>like</a:t>
            </a:r>
            <a:r>
              <a:rPr lang="it-IT" sz="10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equals(Object o)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(this ==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true;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if (o == null || </a:t>
            </a:r>
            <a:r>
              <a:rPr lang="en-GB" sz="1000" dirty="0" err="1">
                <a:latin typeface="Consolas" panose="020B0609020204030204" pitchFamily="49" charset="0"/>
                <a:cs typeface="Consolas" panose="020B0609020204030204" pitchFamily="49" charset="0"/>
              </a:rPr>
              <a:t>getClass</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o.getClass</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false;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Car car = (Car) o;</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car.isOn</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(brand, </a:t>
            </a:r>
            <a:r>
              <a:rPr lang="en-GB" sz="1000" dirty="0" err="1">
                <a:latin typeface="Consolas" panose="020B0609020204030204" pitchFamily="49" charset="0"/>
                <a:cs typeface="Consolas" panose="020B0609020204030204" pitchFamily="49" charset="0"/>
              </a:rPr>
              <a:t>car.brand</a:t>
            </a:r>
            <a:r>
              <a:rPr lang="en-GB" sz="1000" dirty="0">
                <a:latin typeface="Consolas" panose="020B0609020204030204" pitchFamily="49" charset="0"/>
                <a:cs typeface="Consolas" panose="020B0609020204030204" pitchFamily="49" charset="0"/>
              </a:rPr>
              <a:t>) &amp;&amp;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equals</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car.color</a:t>
            </a:r>
            <a:r>
              <a:rPr lang="en-GB" sz="1000" dirty="0">
                <a:latin typeface="Consolas" panose="020B0609020204030204" pitchFamily="49" charset="0"/>
                <a:cs typeface="Consolas" panose="020B0609020204030204" pitchFamily="49" charset="0"/>
              </a:rPr>
              <a:t>);</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a:t>
            </a:r>
            <a:r>
              <a:rPr lang="en-GB" sz="1000" dirty="0">
                <a:solidFill>
                  <a:schemeClr val="accent6">
                    <a:lumMod val="75000"/>
                  </a:schemeClr>
                </a:solidFill>
                <a:latin typeface="Consolas" panose="020B0609020204030204" pitchFamily="49" charset="0"/>
                <a:cs typeface="Consolas" panose="020B0609020204030204" pitchFamily="49" charset="0"/>
              </a:rPr>
              <a:t>/* </a:t>
            </a:r>
            <a:r>
              <a:rPr lang="en-GB" sz="1000" dirty="0" err="1">
                <a:solidFill>
                  <a:schemeClr val="accent6">
                    <a:lumMod val="75000"/>
                  </a:schemeClr>
                </a:solidFill>
                <a:latin typeface="Consolas" panose="020B0609020204030204" pitchFamily="49" charset="0"/>
                <a:cs typeface="Consolas" panose="020B0609020204030204" pitchFamily="49" charset="0"/>
              </a:rPr>
              <a:t>hashcode</a:t>
            </a:r>
            <a:r>
              <a:rPr lang="en-GB" sz="10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@Override</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int </a:t>
            </a:r>
            <a:r>
              <a:rPr lang="en-GB" sz="1000" dirty="0" err="1">
                <a:latin typeface="Consolas" panose="020B0609020204030204" pitchFamily="49" charset="0"/>
                <a:cs typeface="Consolas" panose="020B0609020204030204" pitchFamily="49" charset="0"/>
              </a:rPr>
              <a:t>hashCode</a:t>
            </a: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return </a:t>
            </a:r>
            <a:r>
              <a:rPr lang="en-GB" sz="1000" dirty="0" err="1">
                <a:latin typeface="Consolas" panose="020B0609020204030204" pitchFamily="49" charset="0"/>
                <a:cs typeface="Consolas" panose="020B0609020204030204" pitchFamily="49" charset="0"/>
              </a:rPr>
              <a:t>Objects.</a:t>
            </a:r>
            <a:r>
              <a:rPr lang="en-GB" sz="1000" i="1" dirty="0" err="1">
                <a:latin typeface="Consolas" panose="020B0609020204030204" pitchFamily="49" charset="0"/>
                <a:cs typeface="Consolas" panose="020B0609020204030204" pitchFamily="49" charset="0"/>
              </a:rPr>
              <a:t>hash</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brand, </a:t>
            </a:r>
            <a:r>
              <a:rPr lang="en-GB" sz="1000" dirty="0" err="1">
                <a:latin typeface="Consolas" panose="020B0609020204030204" pitchFamily="49" charset="0"/>
                <a:cs typeface="Consolas" panose="020B0609020204030204" pitchFamily="49" charset="0"/>
              </a:rPr>
              <a:t>color</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it-IT" sz="10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sz="half" idx="1"/>
          </p:nvPr>
        </p:nvSpPr>
        <p:spPr/>
        <p:txBody>
          <a:bodyPr>
            <a:noAutofit/>
          </a:bodyPr>
          <a:lstStyle/>
          <a:p>
            <a:pPr fontAlgn="base"/>
            <a:r>
              <a:rPr lang="en-GB" sz="1600" dirty="0"/>
              <a:t>Whenever </a:t>
            </a:r>
            <a:r>
              <a:rPr lang="en-GB" sz="1600" dirty="0" err="1"/>
              <a:t>hashcode</a:t>
            </a:r>
            <a:r>
              <a:rPr lang="en-GB" sz="1600" dirty="0"/>
              <a:t> is invoked on the same object more than once during an execution of a Java application, the </a:t>
            </a:r>
            <a:r>
              <a:rPr lang="en-GB" sz="1600" dirty="0" err="1"/>
              <a:t>hashCode</a:t>
            </a:r>
            <a:r>
              <a:rPr lang="en-GB" sz="16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1600" dirty="0">
                <a:solidFill>
                  <a:schemeClr val="accent6">
                    <a:lumMod val="75000"/>
                  </a:schemeClr>
                </a:solidFill>
              </a:rPr>
              <a:t>If two objects are equal according to the equals(Object) method, then calling the </a:t>
            </a:r>
            <a:r>
              <a:rPr lang="en-GB" sz="1600" dirty="0" err="1">
                <a:solidFill>
                  <a:schemeClr val="accent6">
                    <a:lumMod val="75000"/>
                  </a:schemeClr>
                </a:solidFill>
              </a:rPr>
              <a:t>hashCode</a:t>
            </a:r>
            <a:r>
              <a:rPr lang="en-GB" sz="1600" dirty="0">
                <a:solidFill>
                  <a:schemeClr val="accent6">
                    <a:lumMod val="75000"/>
                  </a:schemeClr>
                </a:solidFill>
              </a:rPr>
              <a:t> method on each of the two objects must produce the same integer result.</a:t>
            </a:r>
          </a:p>
          <a:p>
            <a:pPr fontAlgn="base"/>
            <a:r>
              <a:rPr lang="en-GB" sz="1600" dirty="0"/>
              <a:t>It is not required that if two objects are unequal according to the equals(</a:t>
            </a:r>
            <a:r>
              <a:rPr lang="en-GB" sz="1600" dirty="0" err="1"/>
              <a:t>java.lang.Object</a:t>
            </a:r>
            <a:r>
              <a:rPr lang="en-GB" sz="1600" dirty="0"/>
              <a:t>) method, then calling the </a:t>
            </a:r>
            <a:r>
              <a:rPr lang="en-GB" sz="1600" dirty="0" err="1"/>
              <a:t>hashCode</a:t>
            </a:r>
            <a:r>
              <a:rPr lang="en-GB" sz="1600" dirty="0"/>
              <a:t> method on each of the two objects must produce distinct integer results. However, the programmer should be aware that producing distinct integer results for unequal objects may improve the performance of </a:t>
            </a:r>
            <a:r>
              <a:rPr lang="en-GB" sz="1600" dirty="0" err="1"/>
              <a:t>hashtables</a:t>
            </a:r>
            <a:r>
              <a:rPr lang="en-GB" sz="1600" dirty="0"/>
              <a:t>.</a:t>
            </a:r>
          </a:p>
          <a:p>
            <a:endParaRPr lang="en-IT" sz="1600" dirty="0"/>
          </a:p>
          <a:p>
            <a:endParaRPr lang="en-IT" sz="1600"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3" name="Content Placeholder 2"/>
          <p:cNvSpPr>
            <a:spLocks noGrp="1"/>
          </p:cNvSpPr>
          <p:nvPr>
            <p:ph idx="1"/>
          </p:nvPr>
        </p:nvSpPr>
        <p:spPr/>
        <p:txBody>
          <a:bodyPr>
            <a:normAutofit/>
          </a:bodyPr>
          <a:lstStyle/>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shallow</a:t>
            </a:r>
            <a:r>
              <a:rPr lang="it-IT" dirty="0">
                <a:latin typeface="Consolas" panose="020B0609020204030204" pitchFamily="49" charset="0"/>
                <a:cs typeface="Consolas" panose="020B0609020204030204" pitchFamily="49" charset="0"/>
              </a:rPr>
              <a:t> copy</a:t>
            </a:r>
          </a:p>
          <a:p>
            <a:pPr marL="0" indent="0">
              <a:buNone/>
            </a:pP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deep</a:t>
            </a:r>
            <a:r>
              <a:rPr lang="it-IT" dirty="0">
                <a:latin typeface="Consolas" panose="020B0609020204030204" pitchFamily="49" charset="0"/>
                <a:cs typeface="Consolas" panose="020B0609020204030204" pitchFamily="49" charset="0"/>
              </a:rPr>
              <a:t> copy</a:t>
            </a:r>
          </a:p>
          <a:p>
            <a:pPr marL="0" indent="0">
              <a:buNone/>
            </a:pPr>
            <a:endParaRPr lang="it-IT"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t>It is no longer a programmer concern.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70</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a:bodyPr>
          <a:lstStyle/>
          <a:p>
            <a:r>
              <a:rPr lang="en-US" dirty="0">
                <a:solidFill>
                  <a:srgbClr val="E46C0A"/>
                </a:solidFill>
              </a:rPr>
              <a:t>Each class is either directly or indirectly a subclass of Object</a:t>
            </a:r>
          </a:p>
          <a:p>
            <a:r>
              <a:rPr lang="en-US" dirty="0"/>
              <a:t>It is always possible to upcast any object to Object type (the price to pay is losing access to all methods more specific than those defined in Object) </a:t>
            </a:r>
          </a:p>
          <a:p>
            <a:endParaRPr lang="en-US" dirty="0"/>
          </a:p>
          <a:p>
            <a:pPr marL="0" indent="0">
              <a:buNone/>
            </a:pPr>
            <a:r>
              <a:rPr lang="en-US" sz="2800" dirty="0" err="1">
                <a:latin typeface="Consolas"/>
                <a:cs typeface="Consolas"/>
              </a:rPr>
              <a:t>AnyClass</a:t>
            </a:r>
            <a:r>
              <a:rPr lang="en-US" sz="2800" dirty="0">
                <a:latin typeface="Consolas"/>
                <a:cs typeface="Consolas"/>
              </a:rPr>
              <a:t> any = new </a:t>
            </a:r>
            <a:r>
              <a:rPr lang="en-US" sz="2800" dirty="0" err="1">
                <a:latin typeface="Consolas"/>
                <a:cs typeface="Consolas"/>
              </a:rPr>
              <a:t>AnyClass</a:t>
            </a:r>
            <a:r>
              <a:rPr lang="en-US" sz="2800" dirty="0">
                <a:latin typeface="Consolas"/>
                <a:cs typeface="Consolas"/>
              </a:rPr>
              <a:t>();</a:t>
            </a:r>
          </a:p>
          <a:p>
            <a:pPr marL="0" indent="0">
              <a:buNone/>
            </a:pPr>
            <a:r>
              <a:rPr lang="en-US" sz="2800" dirty="0">
                <a:latin typeface="Consolas"/>
                <a:cs typeface="Consolas"/>
              </a:rPr>
              <a:t>Object </a:t>
            </a:r>
            <a:r>
              <a:rPr lang="en-US" sz="2800" dirty="0" err="1">
                <a:latin typeface="Consolas"/>
                <a:cs typeface="Consolas"/>
              </a:rPr>
              <a:t>obj</a:t>
            </a:r>
            <a:r>
              <a:rPr lang="en-US" sz="2800" dirty="0">
                <a:latin typeface="Consolas"/>
                <a:cs typeface="Consolas"/>
              </a:rPr>
              <a:t> = (Object)any;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solidFill>
                  <a:schemeClr val="accent6">
                    <a:lumMod val="75000"/>
                  </a:schemeClr>
                </a:solidFill>
              </a:rPr>
              <a:t>MUST be explicit</a:t>
            </a:r>
          </a:p>
          <a:p>
            <a:pPr lvl="1"/>
            <a:r>
              <a:rPr lang="en-US" dirty="0"/>
              <a:t>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rgbClr val="F79646"/>
                </a:solidFill>
              </a:rPr>
              <a:t>==</a:t>
            </a:r>
            <a:r>
              <a:rPr lang="en-US" b="1" dirty="0"/>
              <a:t> </a:t>
            </a:r>
            <a:r>
              <a:rPr lang="en-US" dirty="0"/>
              <a:t>and </a:t>
            </a:r>
            <a:r>
              <a:rPr lang="en-US" b="1" dirty="0">
                <a:solidFill>
                  <a:srgbClr val="F79646"/>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the values of the references and NOT on the values of the objects !</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84</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88</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dirty="0">
                <a:solidFill>
                  <a:schemeClr val="accent6">
                    <a:lumMod val="75000"/>
                  </a:schemeClr>
                </a:solidFill>
                <a:latin typeface="Calibri"/>
                <a:cs typeface="Calibri"/>
              </a:rPr>
              <a:t>In Java, a class can only extend one class, but can implement multiple interfaces</a:t>
            </a:r>
          </a:p>
          <a:p>
            <a:pPr lvl="1" eaLnBrk="1" hangingPunct="1"/>
            <a:r>
              <a:rPr lang="en-US" dirty="0">
                <a:latin typeface="Calibri"/>
                <a:cs typeface="Calibri"/>
              </a:rPr>
              <a:t>This lets the class fill multiple </a:t>
            </a:r>
            <a:r>
              <a:rPr lang="en-US" altLang="ja-JP" i="1" dirty="0">
                <a:latin typeface="Calibri"/>
                <a:cs typeface="Calibri"/>
              </a:rPr>
              <a:t>roles </a:t>
            </a:r>
            <a:r>
              <a:rPr lang="en-US" altLang="ja-JP" dirty="0">
                <a:latin typeface="Calibri"/>
                <a:cs typeface="Calibri"/>
              </a:rPr>
              <a:t>(i.e., multiple set of methods)</a:t>
            </a:r>
          </a:p>
          <a:p>
            <a:pPr lvl="1" eaLnBrk="1" hangingPunct="1"/>
            <a:r>
              <a:rPr lang="en-US" dirty="0">
                <a:latin typeface="Calibri"/>
                <a:cs typeface="Calibri"/>
              </a:rPr>
              <a:t>In graphical interfaces (GUIs), it is common to have one class implementing several listeners (i.e., interfaces)</a:t>
            </a:r>
          </a:p>
          <a:p>
            <a:pPr marL="0" indent="0">
              <a:buNone/>
            </a:pPr>
            <a:endParaRPr lang="en-US" dirty="0">
              <a:latin typeface="Calibri"/>
              <a:cs typeface="Calibri"/>
            </a:endParaRPr>
          </a:p>
          <a:p>
            <a:pPr marL="0" indent="0">
              <a:buNone/>
            </a:pPr>
            <a:r>
              <a:rPr lang="en-US" sz="2000" dirty="0">
                <a:latin typeface="Consolas"/>
                <a:cs typeface="Consolas"/>
              </a:rPr>
              <a:t>class LinkedList extends </a:t>
            </a:r>
            <a:r>
              <a:rPr lang="en-US" sz="2000" dirty="0" err="1">
                <a:latin typeface="Consolas"/>
                <a:cs typeface="Consolas"/>
              </a:rPr>
              <a:t>AbstractList</a:t>
            </a:r>
            <a:r>
              <a:rPr lang="en-US" sz="2000" dirty="0">
                <a:latin typeface="Consolas"/>
                <a:cs typeface="Consolas"/>
              </a:rPr>
              <a:t> implements List, Queue {}</a:t>
            </a:r>
            <a:br>
              <a:rPr lang="en-US" sz="2000" dirty="0">
                <a:latin typeface="Calibri"/>
                <a:cs typeface="Calibri"/>
              </a:rPr>
            </a:br>
            <a:r>
              <a:rPr lang="en-US" sz="2000" dirty="0">
                <a:latin typeface="Consolas"/>
                <a:cs typeface="Consolas"/>
              </a:rPr>
              <a:t>class Application </a:t>
            </a:r>
            <a:r>
              <a:rPr lang="en-US" sz="2000" dirty="0">
                <a:solidFill>
                  <a:schemeClr val="accent6">
                    <a:lumMod val="75000"/>
                  </a:schemeClr>
                </a:solidFill>
                <a:latin typeface="Consolas"/>
                <a:cs typeface="Consolas"/>
              </a:rPr>
              <a:t>extends</a:t>
            </a:r>
            <a:r>
              <a:rPr lang="en-US" sz="2000" dirty="0">
                <a:latin typeface="Consolas"/>
                <a:cs typeface="Consolas"/>
              </a:rPr>
              <a:t> </a:t>
            </a:r>
            <a:r>
              <a:rPr lang="en-US" sz="2000" dirty="0" err="1">
                <a:latin typeface="Consolas"/>
                <a:cs typeface="Consolas"/>
              </a:rPr>
              <a:t>JFrame</a:t>
            </a:r>
            <a:r>
              <a:rPr lang="en-US" sz="2000" dirty="0">
                <a:latin typeface="Consolas"/>
                <a:cs typeface="Consolas"/>
              </a:rPr>
              <a:t> </a:t>
            </a:r>
            <a:r>
              <a:rPr lang="en-US" sz="2000" dirty="0">
                <a:solidFill>
                  <a:schemeClr val="accent6">
                    <a:lumMod val="75000"/>
                  </a:schemeClr>
                </a:solidFill>
                <a:latin typeface="Consolas"/>
                <a:cs typeface="Consolas"/>
              </a:rPr>
              <a:t>implements </a:t>
            </a:r>
            <a:r>
              <a:rPr lang="en-US" sz="2000" dirty="0">
                <a:latin typeface="Consolas"/>
                <a:cs typeface="Consolas"/>
              </a:rPr>
              <a:t>ActionListener, </a:t>
            </a:r>
            <a:r>
              <a:rPr lang="en-US" sz="2000" dirty="0" err="1">
                <a:latin typeface="Consolas"/>
                <a:cs typeface="Consolas"/>
              </a:rPr>
              <a:t>KeyListener</a:t>
            </a:r>
            <a:r>
              <a:rPr lang="en-US" sz="20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92</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br>
              <a:rPr lang="en-US" sz="2000" dirty="0">
                <a:latin typeface="Consolas"/>
                <a:cs typeface="Consolas"/>
              </a:rPr>
            </a:br>
            <a:endParaRPr lang="en-US" sz="2000" dirty="0">
              <a:latin typeface="Consolas"/>
              <a:cs typeface="Consolas"/>
            </a:endParaRP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95</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98</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64460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772</TotalTime>
  <Words>9424</Words>
  <Application>Microsoft Macintosh PowerPoint</Application>
  <PresentationFormat>Widescreen</PresentationFormat>
  <Paragraphs>1549</Paragraphs>
  <Slides>115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115</vt:i4>
      </vt:variant>
    </vt:vector>
  </HeadingPairs>
  <TitlesOfParts>
    <vt:vector size="123"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49</cp:revision>
  <dcterms:created xsi:type="dcterms:W3CDTF">2021-09-29T20:20:40Z</dcterms:created>
  <dcterms:modified xsi:type="dcterms:W3CDTF">2022-02-22T14:26:31Z</dcterms:modified>
</cp:coreProperties>
</file>